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media2.m4a" ContentType="audio/unknown"/>
  <Override PartName="/ppt/media/media3.m4a" ContentType="audio/unknown"/>
  <Override PartName="/ppt/media/media4.m4a" ContentType="audio/unknown"/>
  <Override PartName="/ppt/media/media5.m4a" ContentType="audio/unknown"/>
  <Override PartName="/ppt/media/media6.m4a" ContentType="audio/unknown"/>
  <Override PartName="/ppt/notesSlides/notesSlide1.xml" ContentType="application/vnd.openxmlformats-officedocument.presentationml.notesSlide+xml"/>
  <Override PartName="/ppt/media/media7.m4a" ContentType="audio/unknown"/>
  <Override PartName="/ppt/media/media8.m4a" ContentType="audio/unknown"/>
  <Override PartName="/ppt/media/media9.m4a" ContentType="audio/unknown"/>
  <Override PartName="/ppt/media/media10.m4a" ContentType="audio/unknown"/>
  <Override PartName="/ppt/media/media11.m4a" ContentType="audio/unknown"/>
  <Override PartName="/ppt/media/media12.m4a" ContentType="audio/unknown"/>
  <Override PartName="/ppt/media/media13.m4a" ContentType="audio/unknown"/>
  <Override PartName="/ppt/media/media14.m4a" ContentType="audio/unknown"/>
  <Override PartName="/ppt/media/media15.m4a" ContentType="audio/unknown"/>
  <Override PartName="/ppt/media/media16.m4a" ContentType="audio/unknown"/>
  <Override PartName="/ppt/notesSlides/notesSlide2.xml" ContentType="application/vnd.openxmlformats-officedocument.presentationml.notesSlide+xml"/>
  <Override PartName="/ppt/media/media17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venir Next LT Pro"/>
        <a:ea typeface="Avenir Next LT Pro"/>
        <a:cs typeface="Avenir Next LT Pro"/>
        <a:sym typeface="Avenir Next LT Pr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8D2"/>
          </a:solidFill>
        </a:fill>
      </a:tcStyle>
    </a:wholeTbl>
    <a:band2H>
      <a:tcTxStyle b="def" i="def"/>
      <a:tcStyle>
        <a:tcBdr/>
        <a:fill>
          <a:solidFill>
            <a:srgbClr val="EBECEA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ED4"/>
          </a:solidFill>
        </a:fill>
      </a:tcStyle>
    </a:wholeTbl>
    <a:band2H>
      <a:tcTxStyle b="def" i="def"/>
      <a:tcStyle>
        <a:tcBdr/>
        <a:fill>
          <a:solidFill>
            <a:srgbClr val="F6EFEB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EE1"/>
          </a:solidFill>
        </a:fill>
      </a:tcStyle>
    </a:wholeTbl>
    <a:band2H>
      <a:tcTxStyle b="def" i="def"/>
      <a:tcStyle>
        <a:tcBdr/>
        <a:fill>
          <a:solidFill>
            <a:srgbClr val="F4EFF0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LT Pro"/>
          <a:ea typeface="Avenir Next LT Pro"/>
          <a:cs typeface="Avenir Next LT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Only need to write the test once, in your preferred language, if applying to both ENG and FR programs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CaRMS ID is used to start the test and any errors can delay this process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rgbClr val="E0DAD4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95959"/>
                </a:solidFill>
                <a:latin typeface="AvenirNext LT Pro Medium"/>
                <a:ea typeface="AvenirNext LT Pro Medium"/>
                <a:cs typeface="AvenirNext LT Pro Medium"/>
                <a:sym typeface="AvenirNext LT Pro Medium"/>
              </a:defRPr>
            </a:pPr>
          </a:p>
        </p:txBody>
      </p:sp>
      <p:pic>
        <p:nvPicPr>
          <p:cNvPr id="14" name="Picture 13" descr="Picture 13"/>
          <p:cNvPicPr>
            <a:picLocks noChangeAspect="1"/>
          </p:cNvPicPr>
          <p:nvPr/>
        </p:nvPicPr>
        <p:blipFill>
          <a:blip r:embed="rId2">
            <a:alphaModFix amt="10000"/>
            <a:extLst/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000"/>
            </a:lvl1pPr>
            <a:lvl2pPr marL="0" indent="457200" algn="ctr">
              <a:buClrTx/>
              <a:buSzTx/>
              <a:buFontTx/>
              <a:buNone/>
              <a:defRPr sz="2000"/>
            </a:lvl2pPr>
            <a:lvl3pPr marL="0" indent="914400" algn="ctr">
              <a:buClrTx/>
              <a:buSzTx/>
              <a:buFontTx/>
              <a:buNone/>
              <a:defRPr sz="2000"/>
            </a:lvl3pPr>
            <a:lvl4pPr marL="0" indent="1371600" algn="ctr">
              <a:buClrTx/>
              <a:buSzTx/>
              <a:buFontTx/>
              <a:buNone/>
              <a:defRPr sz="2000"/>
            </a:lvl4pPr>
            <a:lvl5pPr marL="0" indent="1828800" algn="ctr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xfrm>
            <a:off x="11502029" y="6483667"/>
            <a:ext cx="231278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21363B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21363B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21363B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21363B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21363B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1502029" y="6483667"/>
            <a:ext cx="231278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1502029" y="6483667"/>
            <a:ext cx="231278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458693" y="365125"/>
            <a:ext cx="11274613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465256" y="1752600"/>
            <a:ext cx="5532319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i="1" sz="2400"/>
            </a:lvl1pPr>
            <a:lvl2pPr marL="0" indent="457200">
              <a:buClrTx/>
              <a:buSzTx/>
              <a:buFontTx/>
              <a:buNone/>
              <a:defRPr i="1" sz="2400"/>
            </a:lvl2pPr>
            <a:lvl3pPr marL="0" indent="914400">
              <a:buClrTx/>
              <a:buSzTx/>
              <a:buFontTx/>
              <a:buNone/>
              <a:defRPr i="1" sz="2400"/>
            </a:lvl3pPr>
            <a:lvl4pPr marL="0" indent="1371600">
              <a:buClrTx/>
              <a:buSzTx/>
              <a:buFontTx/>
              <a:buNone/>
              <a:defRPr i="1" sz="2400"/>
            </a:lvl4pPr>
            <a:lvl5pPr marL="0" indent="1828800">
              <a:buClrTx/>
              <a:buSzTx/>
              <a:buFontTx/>
              <a:buNone/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/>
          <p:nvPr>
            <p:ph type="body" sz="quarter" idx="21"/>
          </p:nvPr>
        </p:nvSpPr>
        <p:spPr>
          <a:xfrm>
            <a:off x="6172200" y="1752599"/>
            <a:ext cx="5561106" cy="82391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i="1" sz="2400"/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11502029" y="6483667"/>
            <a:ext cx="231278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1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rgbClr val="E0DAD4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95959"/>
                </a:solidFill>
                <a:latin typeface="AvenirNext LT Pro Medium"/>
                <a:ea typeface="AvenirNext LT Pro Medium"/>
                <a:cs typeface="AvenirNext LT Pro Medium"/>
                <a:sym typeface="AvenirNext LT Pro Medium"/>
              </a:defRPr>
            </a:pPr>
          </a:p>
        </p:txBody>
      </p:sp>
      <p:pic>
        <p:nvPicPr>
          <p:cNvPr id="62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3832" y="307145"/>
            <a:ext cx="3339585" cy="137160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2245" y="5603630"/>
            <a:ext cx="2420816" cy="103749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xfrm>
            <a:off x="11502029" y="6483667"/>
            <a:ext cx="231278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1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1502029" y="6483667"/>
            <a:ext cx="231278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rgbClr val="E0DAD4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95959"/>
                </a:solidFill>
                <a:latin typeface="AvenirNext LT Pro Medium"/>
                <a:ea typeface="AvenirNext LT Pro Medium"/>
                <a:cs typeface="AvenirNext LT Pro Medium"/>
                <a:sym typeface="AvenirNext LT Pro Medium"/>
              </a:defRPr>
            </a:pPr>
          </a:p>
        </p:txBody>
      </p:sp>
      <p:pic>
        <p:nvPicPr>
          <p:cNvPr id="3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8693" y="365759"/>
            <a:ext cx="10895108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8693" y="1949450"/>
            <a:ext cx="11274613" cy="4195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000000">
                    <a:alpha val="60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abon Next LT"/>
          <a:ea typeface="Sabon Next LT"/>
          <a:cs typeface="Sabon Next LT"/>
          <a:sym typeface="Sabon Next LT"/>
        </a:defRPr>
      </a:lvl9pPr>
    </p:titleStyle>
    <p:bodyStyle>
      <a:lvl1pPr marL="228600" marR="0" indent="-228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1pPr>
      <a:lvl2pPr marL="723900" marR="0" indent="-2667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2pPr>
      <a:lvl3pPr marL="1234439" marR="0" indent="-320039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3pPr>
      <a:lvl4pPr marL="17272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4pPr>
      <a:lvl5pPr marL="21844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5pPr>
      <a:lvl6pPr marL="26416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6pPr>
      <a:lvl7pPr marL="30988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7pPr>
      <a:lvl8pPr marL="35560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8pPr>
      <a:lvl9pPr marL="4013200" marR="0" indent="-3556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venir Next LT Pro"/>
          <a:ea typeface="Avenir Next LT Pro"/>
          <a:cs typeface="Avenir Next LT Pro"/>
          <a:sym typeface="Avenir Next LT Pr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venir Next LT Pr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3" Type="http://schemas.microsoft.com/office/2007/relationships/media" Target="../media/media10.m4a"/><Relationship Id="rId4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3" Type="http://schemas.microsoft.com/office/2007/relationships/media" Target="../media/media11.m4a"/><Relationship Id="rId4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3" Type="http://schemas.microsoft.com/office/2007/relationships/media" Target="../media/media12.m4a"/><Relationship Id="rId4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3" Type="http://schemas.microsoft.com/office/2007/relationships/media" Target="../media/media13.m4a"/><Relationship Id="rId4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fmproc.com/" TargetMode="External"/><Relationship Id="rId3" Type="http://schemas.openxmlformats.org/officeDocument/2006/relationships/audio" Target="../media/media14.m4a"/><Relationship Id="rId4" Type="http://schemas.microsoft.com/office/2007/relationships/media" Target="../media/media14.m4a"/><Relationship Id="rId5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3" Type="http://schemas.microsoft.com/office/2007/relationships/media" Target="../media/media15.m4a"/><Relationship Id="rId4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audio" Target="../media/media16.m4a"/><Relationship Id="rId4" Type="http://schemas.microsoft.com/office/2007/relationships/media" Target="../media/media16.m4a"/><Relationship Id="rId5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fmproc.com/" TargetMode="External"/><Relationship Id="rId4" Type="http://schemas.openxmlformats.org/officeDocument/2006/relationships/audio" Target="../media/media17.m4a"/><Relationship Id="rId5" Type="http://schemas.microsoft.com/office/2007/relationships/media" Target="../media/media17.m4a"/><Relationship Id="rId6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3" Type="http://schemas.microsoft.com/office/2007/relationships/media" Target="../media/media2.m4a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3" Type="http://schemas.microsoft.com/office/2007/relationships/media" Target="../media/media6.m4a"/><Relationship Id="rId4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media7.m4a"/><Relationship Id="rId4" Type="http://schemas.microsoft.com/office/2007/relationships/media" Target="../media/media7.m4a"/><Relationship Id="rId5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3" Type="http://schemas.microsoft.com/office/2007/relationships/media" Target="../media/media8.m4a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3" Type="http://schemas.microsoft.com/office/2007/relationships/media" Target="../media/media9.m4a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168" y="421774"/>
            <a:ext cx="11368091" cy="4872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Audio Recording Sep 20, 2023 at 6:04:08 PM" descr="Audio Recording Sep 20, 2023 at 6:04:08 PM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59339" y="61071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0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3"/>
          <p:cNvSpPr txBox="1"/>
          <p:nvPr/>
        </p:nvSpPr>
        <p:spPr>
          <a:xfrm>
            <a:off x="780188" y="1984713"/>
            <a:ext cx="10948560" cy="443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Scenario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Set of up to 5 responses (A-E) for a FM Resident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Rank each response </a:t>
            </a:r>
            <a:r>
              <a:rPr i="1" u="sng"/>
              <a:t>in relation to the others</a:t>
            </a:r>
            <a:r>
              <a:rPr i="1"/>
              <a:t> </a:t>
            </a:r>
            <a:r>
              <a:t>for level of appropriateness;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“</a:t>
            </a:r>
            <a:r>
              <a:rPr i="1"/>
              <a:t>Rank in order of desirability the following actions to take, in response to this situation (1= Most Desirable 5= Least Desirable</a:t>
            </a:r>
            <a:r>
              <a:t>)”.</a:t>
            </a:r>
            <a:r>
              <a:t> </a:t>
            </a:r>
          </a:p>
        </p:txBody>
      </p:sp>
      <p:sp>
        <p:nvSpPr>
          <p:cNvPr id="142" name="TextBox 4"/>
          <p:cNvSpPr txBox="1"/>
          <p:nvPr/>
        </p:nvSpPr>
        <p:spPr>
          <a:xfrm>
            <a:off x="780188" y="410562"/>
            <a:ext cx="680244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latin typeface="+mj-lt"/>
                <a:ea typeface="+mj-ea"/>
                <a:cs typeface="+mj-cs"/>
                <a:sym typeface="Helvetica"/>
              </a:defRPr>
            </a:pPr>
            <a:r>
              <a:t>What?</a:t>
            </a:r>
          </a:p>
          <a:p>
            <a:pPr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Ranking Questions</a:t>
            </a:r>
          </a:p>
        </p:txBody>
      </p:sp>
      <p:pic>
        <p:nvPicPr>
          <p:cNvPr id="143" name="Audio Recording Oct 4, 2023 at 8:11:04 PM" descr="Audio Recording Oct 4, 2023 at 8:11:04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0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3"/>
          <p:cNvSpPr txBox="1"/>
          <p:nvPr/>
        </p:nvSpPr>
        <p:spPr>
          <a:xfrm>
            <a:off x="780188" y="1984713"/>
            <a:ext cx="10948560" cy="443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Scoring;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Each item out of 4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Base score of 8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Score based on degree of separation/proximity from Scoring Key response (-1,-2,-3,-4)</a:t>
            </a: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46" name="TextBox 4"/>
          <p:cNvSpPr txBox="1"/>
          <p:nvPr/>
        </p:nvSpPr>
        <p:spPr>
          <a:xfrm>
            <a:off x="780188" y="410562"/>
            <a:ext cx="680244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latin typeface="+mj-lt"/>
                <a:ea typeface="+mj-ea"/>
                <a:cs typeface="+mj-cs"/>
                <a:sym typeface="Helvetica"/>
              </a:defRPr>
            </a:pPr>
            <a:r>
              <a:t>What?</a:t>
            </a:r>
          </a:p>
          <a:p>
            <a:pPr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Ranking Questions</a:t>
            </a:r>
          </a:p>
        </p:txBody>
      </p:sp>
      <p:pic>
        <p:nvPicPr>
          <p:cNvPr id="147" name="Audio Recording Sep 20, 2023 at 6:26:57 PM" descr="Audio Recording Sep 20, 2023 at 6:26:57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3"/>
          <p:cNvSpPr txBox="1"/>
          <p:nvPr/>
        </p:nvSpPr>
        <p:spPr>
          <a:xfrm>
            <a:off x="780188" y="1907954"/>
            <a:ext cx="10948560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Photo identity check before test starts (Government ID required)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Read test instructions re setting up and what is not allowed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Stay in front of camera at all times</a:t>
            </a:r>
          </a:p>
          <a:p>
            <a:pPr>
              <a:defRPr sz="28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t>Make sure: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No one else is in the room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No additional software is open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No note taking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No screenshots</a:t>
            </a:r>
          </a:p>
        </p:txBody>
      </p:sp>
      <p:sp>
        <p:nvSpPr>
          <p:cNvPr id="150" name="TextBox 4"/>
          <p:cNvSpPr txBox="1"/>
          <p:nvPr/>
        </p:nvSpPr>
        <p:spPr>
          <a:xfrm>
            <a:off x="780188" y="410562"/>
            <a:ext cx="6802444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Remote Proctoring</a:t>
            </a:r>
          </a:p>
        </p:txBody>
      </p:sp>
      <p:pic>
        <p:nvPicPr>
          <p:cNvPr id="151" name="Audio Recording Sep 20, 2023 at 6:28:56 PM" descr="Audio Recording Sep 20, 2023 at 6:28:56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4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3"/>
          <p:cNvSpPr txBox="1"/>
          <p:nvPr/>
        </p:nvSpPr>
        <p:spPr>
          <a:xfrm>
            <a:off x="876207" y="1984712"/>
            <a:ext cx="10948560" cy="346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Remote Proctoring-Suspicious Activity</a:t>
            </a: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May get flagged during test (not expected)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Can continue and finish test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Will be reviewed once test window closes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NB-If you don’t hear anything, your score counts</a:t>
            </a:r>
          </a:p>
        </p:txBody>
      </p:sp>
      <p:sp>
        <p:nvSpPr>
          <p:cNvPr id="154" name="TextBox 4"/>
          <p:cNvSpPr txBox="1"/>
          <p:nvPr/>
        </p:nvSpPr>
        <p:spPr>
          <a:xfrm>
            <a:off x="780188" y="410562"/>
            <a:ext cx="6802444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Remote Proctoring</a:t>
            </a:r>
          </a:p>
        </p:txBody>
      </p:sp>
      <p:pic>
        <p:nvPicPr>
          <p:cNvPr id="155" name="Audio Recording Sep 20, 2023 at 6:30:09 PM" descr="Audio Recording Sep 20, 2023 at 6:30:09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8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5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"/>
          <p:cNvSpPr txBox="1"/>
          <p:nvPr/>
        </p:nvSpPr>
        <p:spPr>
          <a:xfrm>
            <a:off x="780188" y="739035"/>
            <a:ext cx="680244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Preparation?</a:t>
            </a:r>
          </a:p>
        </p:txBody>
      </p:sp>
      <p:sp>
        <p:nvSpPr>
          <p:cNvPr id="158" name="Rectangle 4"/>
          <p:cNvSpPr txBox="1"/>
          <p:nvPr/>
        </p:nvSpPr>
        <p:spPr>
          <a:xfrm>
            <a:off x="780187" y="2107823"/>
            <a:ext cx="10910981" cy="296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1200"/>
              </a:spcBef>
              <a:buSzPct val="100000"/>
              <a:buFont typeface="Arial"/>
              <a:buChar char="•"/>
              <a:defRPr b="1" sz="3200" u="sng">
                <a:latin typeface="+mj-lt"/>
                <a:ea typeface="+mj-ea"/>
                <a:cs typeface="+mj-cs"/>
                <a:sym typeface="Helvetica"/>
              </a:defRPr>
            </a:pPr>
            <a:r>
              <a:t>No</a:t>
            </a:r>
            <a:r>
              <a:rPr b="0" u="none"/>
              <a:t> preparation needed (or recommended)</a:t>
            </a:r>
            <a:endParaRPr b="0" u="none"/>
          </a:p>
          <a:p>
            <a:pPr marL="457200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Avoid generic SJT preparation resources</a:t>
            </a:r>
          </a:p>
          <a:p>
            <a:pPr marL="457200" indent="-457200">
              <a:spcBef>
                <a:spcPts val="1200"/>
              </a:spcBef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Avoid any “courses” offering preparation for FMProC</a:t>
            </a:r>
          </a:p>
          <a:p>
            <a:pPr marL="457200" indent="-457200"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Rating and Ranking examples provided at start of test in FAQs document and on web-site. (</a:t>
            </a:r>
            <a:r>
              <a:rPr u="sng">
                <a:solidFill>
                  <a:srgbClr val="D13D6E"/>
                </a:solidFill>
                <a:uFill>
                  <a:solidFill>
                    <a:srgbClr val="D13D6E"/>
                  </a:solidFill>
                </a:uFill>
                <a:hlinkClick r:id="rId2" invalidUrl="" action="" tgtFrame="" tooltip="" history="1" highlightClick="0" endSnd="0"/>
              </a:rPr>
              <a:t>https://fmproc.com/</a:t>
            </a:r>
            <a:r>
              <a:t>) </a:t>
            </a:r>
          </a:p>
        </p:txBody>
      </p:sp>
      <p:pic>
        <p:nvPicPr>
          <p:cNvPr id="159" name="Audio Recording Sep 20, 2023 at 6:30:51 PM" descr="Audio Recording Sep 20, 2023 at 6:30:51 PM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6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"/>
          <p:cNvSpPr txBox="1"/>
          <p:nvPr/>
        </p:nvSpPr>
        <p:spPr>
          <a:xfrm>
            <a:off x="780188" y="739035"/>
            <a:ext cx="680244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Final Scores?</a:t>
            </a:r>
          </a:p>
        </p:txBody>
      </p:sp>
      <p:sp>
        <p:nvSpPr>
          <p:cNvPr id="162" name="Rectangle 3"/>
          <p:cNvSpPr txBox="1"/>
          <p:nvPr/>
        </p:nvSpPr>
        <p:spPr>
          <a:xfrm>
            <a:off x="714225" y="1746180"/>
            <a:ext cx="10550207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Scores shared with Programs based on CaRMS ID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Scores and distribution shared with applicants around same time 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Scores will also be uploaded to applicants’ CaRMS files.(New)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**Applicants must still assign scores to program applications.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Conservative use by Programs in final ranking likely.(Not for interview offers) 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No cut-score/pass-fail </a:t>
            </a:r>
          </a:p>
          <a:p>
            <a:pPr marL="457200" indent="-457200">
              <a:spcBef>
                <a:spcPts val="600"/>
              </a:spcBef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Same score used in 2</a:t>
            </a:r>
            <a:r>
              <a:rPr baseline="30000"/>
              <a:t>nd</a:t>
            </a:r>
            <a:r>
              <a:t> round if needed</a:t>
            </a:r>
          </a:p>
        </p:txBody>
      </p:sp>
      <p:pic>
        <p:nvPicPr>
          <p:cNvPr id="163" name="Audio Recording Sep 20, 2023 at 6:32:49 PM" descr="Audio Recording Sep 20, 2023 at 6:32:49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8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6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"/>
          <p:cNvSpPr txBox="1"/>
          <p:nvPr/>
        </p:nvSpPr>
        <p:spPr>
          <a:xfrm>
            <a:off x="540491" y="596993"/>
            <a:ext cx="680244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Evaluation?</a:t>
            </a:r>
          </a:p>
        </p:txBody>
      </p:sp>
      <p:grpSp>
        <p:nvGrpSpPr>
          <p:cNvPr id="184" name="Diagram 5"/>
          <p:cNvGrpSpPr/>
          <p:nvPr/>
        </p:nvGrpSpPr>
        <p:grpSpPr>
          <a:xfrm>
            <a:off x="1558450" y="2450434"/>
            <a:ext cx="8640121" cy="3515903"/>
            <a:chOff x="0" y="0"/>
            <a:chExt cx="8640121" cy="3515902"/>
          </a:xfrm>
        </p:grpSpPr>
        <p:grpSp>
          <p:nvGrpSpPr>
            <p:cNvPr id="168" name="Group"/>
            <p:cNvGrpSpPr/>
            <p:nvPr/>
          </p:nvGrpSpPr>
          <p:grpSpPr>
            <a:xfrm>
              <a:off x="0" y="-1"/>
              <a:ext cx="2634184" cy="709423"/>
              <a:chOff x="0" y="0"/>
              <a:chExt cx="2634183" cy="709422"/>
            </a:xfrm>
          </p:grpSpPr>
          <p:sp>
            <p:nvSpPr>
              <p:cNvPr id="166" name="Rectangle"/>
              <p:cNvSpPr/>
              <p:nvPr/>
            </p:nvSpPr>
            <p:spPr>
              <a:xfrm>
                <a:off x="0" y="9888"/>
                <a:ext cx="2634184" cy="68964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7" name="Performance and Validity"/>
              <p:cNvSpPr txBox="1"/>
              <p:nvPr/>
            </p:nvSpPr>
            <p:spPr>
              <a:xfrm>
                <a:off x="57912" y="0"/>
                <a:ext cx="2518360" cy="7094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Performance and Validity </a:t>
                </a:r>
              </a:p>
            </p:txBody>
          </p:sp>
        </p:grpSp>
        <p:grpSp>
          <p:nvGrpSpPr>
            <p:cNvPr id="171" name="Group"/>
            <p:cNvGrpSpPr/>
            <p:nvPr/>
          </p:nvGrpSpPr>
          <p:grpSpPr>
            <a:xfrm>
              <a:off x="0" y="699533"/>
              <a:ext cx="2634184" cy="2816370"/>
              <a:chOff x="0" y="0"/>
              <a:chExt cx="2634183" cy="2816368"/>
            </a:xfrm>
          </p:grpSpPr>
          <p:sp>
            <p:nvSpPr>
              <p:cNvPr id="169" name="Rectangle"/>
              <p:cNvSpPr/>
              <p:nvPr/>
            </p:nvSpPr>
            <p:spPr>
              <a:xfrm>
                <a:off x="-1" y="0"/>
                <a:ext cx="2634185" cy="2816369"/>
              </a:xfrm>
              <a:prstGeom prst="rect">
                <a:avLst/>
              </a:prstGeom>
              <a:solidFill>
                <a:srgbClr val="D5D8D2">
                  <a:alpha val="90000"/>
                </a:srgbClr>
              </a:solidFill>
              <a:ln w="12700" cap="flat">
                <a:solidFill>
                  <a:srgbClr val="D5D8D2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</a:pPr>
              </a:p>
            </p:txBody>
          </p:sp>
          <p:sp>
            <p:nvSpPr>
              <p:cNvPr id="170" name="WPG ®…"/>
              <p:cNvSpPr txBox="1"/>
              <p:nvPr/>
            </p:nvSpPr>
            <p:spPr>
              <a:xfrm>
                <a:off x="0" y="0"/>
                <a:ext cx="2600402" cy="16332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lvl="1"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/>
                </a:pPr>
                <a:r>
                  <a:t>WPG ®</a:t>
                </a:r>
              </a:p>
              <a:p>
                <a:pPr lvl="1"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/>
                </a:pPr>
                <a:r>
                  <a:t>Psychometrics (item and test level)</a:t>
                </a:r>
              </a:p>
              <a:p>
                <a:pPr lvl="1"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/>
                </a:pPr>
                <a:r>
                  <a:t>Criterion-related analyses</a:t>
                </a:r>
              </a:p>
            </p:txBody>
          </p:sp>
        </p:grpSp>
        <p:grpSp>
          <p:nvGrpSpPr>
            <p:cNvPr id="174" name="Group"/>
            <p:cNvGrpSpPr/>
            <p:nvPr/>
          </p:nvGrpSpPr>
          <p:grpSpPr>
            <a:xfrm>
              <a:off x="3002969" y="9888"/>
              <a:ext cx="2634184" cy="689646"/>
              <a:chOff x="0" y="0"/>
              <a:chExt cx="2634183" cy="689645"/>
            </a:xfrm>
          </p:grpSpPr>
          <p:sp>
            <p:nvSpPr>
              <p:cNvPr id="172" name="Rectangle"/>
              <p:cNvSpPr/>
              <p:nvPr/>
            </p:nvSpPr>
            <p:spPr>
              <a:xfrm>
                <a:off x="-1" y="-1"/>
                <a:ext cx="2634185" cy="689647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Applicants"/>
              <p:cNvSpPr txBox="1"/>
              <p:nvPr/>
            </p:nvSpPr>
            <p:spPr>
              <a:xfrm>
                <a:off x="57912" y="121556"/>
                <a:ext cx="2518360" cy="44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Applicants</a:t>
                </a:r>
              </a:p>
            </p:txBody>
          </p:sp>
        </p:grpSp>
        <p:grpSp>
          <p:nvGrpSpPr>
            <p:cNvPr id="177" name="Group"/>
            <p:cNvGrpSpPr/>
            <p:nvPr/>
          </p:nvGrpSpPr>
          <p:grpSpPr>
            <a:xfrm>
              <a:off x="3002969" y="699533"/>
              <a:ext cx="2634184" cy="2816370"/>
              <a:chOff x="0" y="0"/>
              <a:chExt cx="2634183" cy="2816368"/>
            </a:xfrm>
          </p:grpSpPr>
          <p:sp>
            <p:nvSpPr>
              <p:cNvPr id="175" name="Rectangle"/>
              <p:cNvSpPr/>
              <p:nvPr/>
            </p:nvSpPr>
            <p:spPr>
              <a:xfrm>
                <a:off x="-1" y="0"/>
                <a:ext cx="2634185" cy="2816369"/>
              </a:xfrm>
              <a:prstGeom prst="rect">
                <a:avLst/>
              </a:prstGeom>
              <a:solidFill>
                <a:srgbClr val="D5D8D2">
                  <a:alpha val="90000"/>
                </a:srgbClr>
              </a:solidFill>
              <a:ln w="12700" cap="flat">
                <a:solidFill>
                  <a:srgbClr val="D5D8D2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</a:pPr>
              </a:p>
            </p:txBody>
          </p:sp>
          <p:sp>
            <p:nvSpPr>
              <p:cNvPr id="176" name="FMProC…"/>
              <p:cNvSpPr txBox="1"/>
              <p:nvPr/>
            </p:nvSpPr>
            <p:spPr>
              <a:xfrm>
                <a:off x="0" y="0"/>
                <a:ext cx="2600402" cy="27716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lvl="1"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1900"/>
                </a:pPr>
                <a:r>
                  <a:t>FMProC</a:t>
                </a:r>
              </a:p>
              <a:p>
                <a:pPr lvl="2" marL="342900" indent="-171450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>
                    <a:solidFill>
                      <a:srgbClr val="C00000"/>
                    </a:solidFill>
                  </a:defRPr>
                </a:pPr>
                <a:r>
                  <a:t>**Demographics Study** </a:t>
                </a:r>
                <a:r>
                  <a:rPr>
                    <a:solidFill>
                      <a:srgbClr val="000000"/>
                    </a:solidFill>
                  </a:rPr>
                  <a:t>(5 min)</a:t>
                </a:r>
                <a:endParaRPr>
                  <a:solidFill>
                    <a:srgbClr val="000000"/>
                  </a:solidFill>
                </a:endParaRPr>
              </a:p>
              <a:p>
                <a:pPr lvl="2" marL="342900" indent="-171450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/>
                </a:pPr>
                <a:r>
                  <a:t>Post-test Evaluation Study</a:t>
                </a:r>
              </a:p>
              <a:p>
                <a:pPr lvl="1"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 sz="1900"/>
                </a:pPr>
                <a:r>
                  <a:t>April </a:t>
                </a:r>
              </a:p>
              <a:p>
                <a:pPr lvl="2" marL="342900" indent="-171450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/>
                </a:pPr>
                <a:r>
                  <a:t>Fairness in Selection Survey (CMGs)</a:t>
                </a:r>
              </a:p>
            </p:txBody>
          </p:sp>
        </p:grpSp>
        <p:grpSp>
          <p:nvGrpSpPr>
            <p:cNvPr id="180" name="Group"/>
            <p:cNvGrpSpPr/>
            <p:nvPr/>
          </p:nvGrpSpPr>
          <p:grpSpPr>
            <a:xfrm>
              <a:off x="6005938" y="-1"/>
              <a:ext cx="2634184" cy="709423"/>
              <a:chOff x="0" y="0"/>
              <a:chExt cx="2634183" cy="709422"/>
            </a:xfrm>
          </p:grpSpPr>
          <p:sp>
            <p:nvSpPr>
              <p:cNvPr id="178" name="Rectangle"/>
              <p:cNvSpPr/>
              <p:nvPr/>
            </p:nvSpPr>
            <p:spPr>
              <a:xfrm>
                <a:off x="0" y="9888"/>
                <a:ext cx="2634184" cy="689646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9" name="FMProC Phase III Study"/>
              <p:cNvSpPr txBox="1"/>
              <p:nvPr/>
            </p:nvSpPr>
            <p:spPr>
              <a:xfrm>
                <a:off x="57912" y="0"/>
                <a:ext cx="2518360" cy="7094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7215" tIns="77215" rIns="77215" bIns="77215" numCol="1" anchor="ctr">
                <a:spAutoFit/>
              </a:bodyPr>
              <a:lstStyle>
                <a:lvl1pPr algn="ctr" defTabSz="844550">
                  <a:lnSpc>
                    <a:spcPct val="90000"/>
                  </a:lnSpc>
                  <a:spcBef>
                    <a:spcPts val="700"/>
                  </a:spcBef>
                  <a:defRPr sz="19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FMProC Phase III Study</a:t>
                </a:r>
              </a:p>
            </p:txBody>
          </p:sp>
        </p:grpSp>
        <p:grpSp>
          <p:nvGrpSpPr>
            <p:cNvPr id="183" name="Group"/>
            <p:cNvGrpSpPr/>
            <p:nvPr/>
          </p:nvGrpSpPr>
          <p:grpSpPr>
            <a:xfrm>
              <a:off x="6005938" y="699533"/>
              <a:ext cx="2634184" cy="2816370"/>
              <a:chOff x="0" y="0"/>
              <a:chExt cx="2634183" cy="2816368"/>
            </a:xfrm>
          </p:grpSpPr>
          <p:sp>
            <p:nvSpPr>
              <p:cNvPr id="181" name="Rectangle"/>
              <p:cNvSpPr/>
              <p:nvPr/>
            </p:nvSpPr>
            <p:spPr>
              <a:xfrm>
                <a:off x="-1" y="0"/>
                <a:ext cx="2634185" cy="2816369"/>
              </a:xfrm>
              <a:prstGeom prst="rect">
                <a:avLst/>
              </a:prstGeom>
              <a:solidFill>
                <a:srgbClr val="D5D8D2">
                  <a:alpha val="90000"/>
                </a:srgbClr>
              </a:solidFill>
              <a:ln w="12700" cap="flat">
                <a:solidFill>
                  <a:srgbClr val="D5D8D2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ts val="300"/>
                  </a:spcBef>
                </a:pPr>
              </a:p>
            </p:txBody>
          </p:sp>
          <p:sp>
            <p:nvSpPr>
              <p:cNvPr id="182" name="2022-2025…"/>
              <p:cNvSpPr txBox="1"/>
              <p:nvPr/>
            </p:nvSpPr>
            <p:spPr>
              <a:xfrm>
                <a:off x="0" y="0"/>
                <a:ext cx="2600402" cy="10640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01346" tIns="101346" rIns="101346" bIns="101346" numCol="1" anchor="t">
                <a:spAutoFit/>
              </a:bodyPr>
              <a:lstStyle/>
              <a:p>
                <a:pPr lvl="1"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/>
                </a:pPr>
                <a:r>
                  <a:t>2022-2025</a:t>
                </a:r>
              </a:p>
              <a:p>
                <a:pPr lvl="1" marL="171449" indent="-171449" defTabSz="8445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900"/>
                </a:pPr>
                <a:r>
                  <a:t>Longitudinal in-training performance</a:t>
                </a:r>
              </a:p>
            </p:txBody>
          </p:sp>
        </p:grpSp>
      </p:grpSp>
      <p:pic>
        <p:nvPicPr>
          <p:cNvPr id="185" name="Graphic 9" descr="Graphic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2855559">
            <a:off x="5135519" y="1582743"/>
            <a:ext cx="803940" cy="80394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10"/>
          <p:cNvSpPr txBox="1"/>
          <p:nvPr/>
        </p:nvSpPr>
        <p:spPr>
          <a:xfrm>
            <a:off x="6001223" y="1658740"/>
            <a:ext cx="1183325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Segoe Print"/>
                <a:ea typeface="Segoe Print"/>
                <a:cs typeface="Segoe Print"/>
                <a:sym typeface="Segoe Print"/>
              </a:defRPr>
            </a:lvl1pPr>
          </a:lstStyle>
          <a:p>
            <a:pPr/>
            <a:r>
              <a:t>You!</a:t>
            </a:r>
          </a:p>
        </p:txBody>
      </p:sp>
      <p:pic>
        <p:nvPicPr>
          <p:cNvPr id="187" name="Audio Recording Sep 20, 2023 at 6:35:09 PM" descr="Audio Recording Sep 20, 2023 at 6:35:09 PM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6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8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1"/>
          <p:cNvSpPr txBox="1"/>
          <p:nvPr/>
        </p:nvSpPr>
        <p:spPr>
          <a:xfrm>
            <a:off x="780188" y="500911"/>
            <a:ext cx="6802444" cy="13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latin typeface="+mj-lt"/>
                <a:ea typeface="+mj-ea"/>
                <a:cs typeface="+mj-cs"/>
                <a:sym typeface="Helvetica"/>
              </a:defRPr>
            </a:pPr>
            <a:r>
              <a:t>When?</a:t>
            </a:r>
          </a:p>
          <a:p>
            <a:pPr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Registration</a:t>
            </a:r>
          </a:p>
        </p:txBody>
      </p:sp>
      <p:sp>
        <p:nvSpPr>
          <p:cNvPr id="190" name="TextBox 4"/>
          <p:cNvSpPr txBox="1"/>
          <p:nvPr/>
        </p:nvSpPr>
        <p:spPr>
          <a:xfrm>
            <a:off x="1010223" y="2108287"/>
            <a:ext cx="11034458" cy="534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200" u="sng">
                <a:latin typeface="+mj-lt"/>
                <a:ea typeface="+mj-ea"/>
                <a:cs typeface="+mj-cs"/>
                <a:sym typeface="Helvetica"/>
              </a:defRPr>
            </a:pPr>
            <a:r>
              <a:t>OPENS</a:t>
            </a:r>
            <a:r>
              <a:rPr b="0" u="none"/>
              <a:t> on March 11</a:t>
            </a:r>
            <a:r>
              <a:rPr b="0" baseline="30000" u="none"/>
              <a:t>th</a:t>
            </a:r>
            <a:r>
              <a:rPr b="0" u="none"/>
              <a:t> 2024, 10AM EDT</a:t>
            </a:r>
            <a:endParaRPr b="0" u="none"/>
          </a:p>
          <a:p>
            <a:pPr>
              <a:defRPr b="1" sz="3200" u="sng">
                <a:latin typeface="+mj-lt"/>
                <a:ea typeface="+mj-ea"/>
                <a:cs typeface="+mj-cs"/>
                <a:sym typeface="Helvetica"/>
              </a:defRPr>
            </a:pPr>
            <a:r>
              <a:t>CLOSES</a:t>
            </a:r>
            <a:r>
              <a:rPr b="0" u="none"/>
              <a:t> on March 25</a:t>
            </a:r>
            <a:r>
              <a:rPr b="0" baseline="30000" u="none"/>
              <a:t>th</a:t>
            </a:r>
            <a:r>
              <a:rPr b="0" u="none"/>
              <a:t>, 2024, 10AM EDT</a:t>
            </a:r>
            <a:endParaRPr b="0" u="none"/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Register on </a:t>
            </a:r>
            <a:r>
              <a:rPr u="sng">
                <a:solidFill>
                  <a:srgbClr val="D13D6E"/>
                </a:solidFill>
                <a:uFill>
                  <a:solidFill>
                    <a:srgbClr val="D13D6E"/>
                  </a:solidFill>
                </a:uFill>
                <a:hlinkClick r:id="rId3" invalidUrl="" action="" tgtFrame="" tooltip="" history="1" highlightClick="0" endSnd="0"/>
              </a:rPr>
              <a:t>https://fmproc.com</a:t>
            </a: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Cost - $58 CDN </a:t>
            </a: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**Double check you are entering your correct CaRMS ID </a:t>
            </a:r>
            <a:r>
              <a:rPr u="sng"/>
              <a:t>and</a:t>
            </a:r>
            <a:r>
              <a:t> email when registering</a:t>
            </a:r>
          </a:p>
          <a:p>
            <a:pPr>
              <a:defRPr b="1" sz="2800">
                <a:latin typeface="+mj-lt"/>
                <a:ea typeface="+mj-ea"/>
                <a:cs typeface="+mj-cs"/>
                <a:sym typeface="Helvetica"/>
              </a:defRPr>
            </a:pPr>
            <a:r>
              <a:t>Correct Format: </a:t>
            </a:r>
            <a:r>
              <a:rPr b="0"/>
              <a:t>CaRMS ID  XX-111-XX-111  **</a:t>
            </a:r>
            <a:r>
              <a:rPr>
                <a:solidFill>
                  <a:srgbClr val="FF0000"/>
                </a:solidFill>
              </a:rPr>
              <a:t>THIS IS CRUCIAL</a:t>
            </a:r>
            <a:r>
              <a:rPr b="0"/>
              <a:t>**</a:t>
            </a:r>
            <a:endParaRPr b="0"/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91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96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"/>
          <p:cNvSpPr txBox="1"/>
          <p:nvPr/>
        </p:nvSpPr>
        <p:spPr>
          <a:xfrm>
            <a:off x="780188" y="739035"/>
            <a:ext cx="680244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Selected Evidence</a:t>
            </a:r>
          </a:p>
        </p:txBody>
      </p:sp>
      <p:sp>
        <p:nvSpPr>
          <p:cNvPr id="196" name="Rectangle 3"/>
          <p:cNvSpPr txBox="1"/>
          <p:nvPr/>
        </p:nvSpPr>
        <p:spPr>
          <a:xfrm>
            <a:off x="422806" y="1886933"/>
            <a:ext cx="11468909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Wycliffe-Jones K, Morros M, Mayne M, Dufour K, Kinzie S, Krol-Kennedy A, et al. Selection for Family Medicine Residency Training in Canada. Recommendations of the Family Medicine Residency Program Directors’ Working Group.; 2019. 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Patterson F, Knight A, Dowell J, Nicholson S, Cousans F, Cleland J. How effective are selection methods in medical education? A systematic review. Medical Education. 2016;50(1):36-60. 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Patterson F, Ashworth V, Kerrin M, O'Neill P. Situational judgement tests represent a measurement method and can be designed to minimise coaching effects. Med Educ. 2013;47(2):220-1. 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Webster ES, Paton LW, Crampton PES, Tiffin PA. Situational judgement test validity for selection: A systematic review and meta-analysis. Med Educ. 2020;54(10):888-902. 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Juster FR, Baum RC, Zou C, Risucci D, Ly A, Reiter H, et al. Addressing the Diversity-Validity Dilemma Using Situational Judgment Tests. Acad Med. 2019;94(8):1197-203. 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+mj-lt"/>
                <a:ea typeface="+mj-ea"/>
                <a:cs typeface="+mj-cs"/>
                <a:sym typeface="Helvetica"/>
              </a:defRPr>
            </a:pPr>
            <a:r>
              <a:t>Lievens F, Patterson F, Corstjens J, Martin S, Nicholson S. Widening access in selection using situational judgement tests: evidence from the UKCAT. Med Educ. 2016;50(6):624-36.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"/>
          <p:cNvSpPr txBox="1"/>
          <p:nvPr/>
        </p:nvSpPr>
        <p:spPr>
          <a:xfrm>
            <a:off x="842384" y="736985"/>
            <a:ext cx="6171576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Using FMProC this year</a:t>
            </a:r>
          </a:p>
        </p:txBody>
      </p:sp>
      <p:graphicFrame>
        <p:nvGraphicFramePr>
          <p:cNvPr id="105" name="Table 4"/>
          <p:cNvGraphicFramePr/>
          <p:nvPr/>
        </p:nvGraphicFramePr>
        <p:xfrm>
          <a:off x="520252" y="1656907"/>
          <a:ext cx="3407920" cy="361929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407920"/>
              </a:tblGrid>
              <a:tr h="452412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</a:rPr>
                        <a:t> 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University of Calgary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University of Alberta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Université de Montréal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University of Ottawa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Queen’s University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University of British Columbia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University of Saskatchewan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graphicFrame>
        <p:nvGraphicFramePr>
          <p:cNvPr id="106" name="Table 4"/>
          <p:cNvGraphicFramePr/>
          <p:nvPr/>
        </p:nvGraphicFramePr>
        <p:xfrm>
          <a:off x="4392040" y="1656907"/>
          <a:ext cx="3407920" cy="407170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407920"/>
              </a:tblGrid>
              <a:tr h="452412">
                <a:tc>
                  <a:txBody>
                    <a:bodyPr/>
                    <a:lstStyle/>
                    <a:p>
                      <a:pPr algn="l">
                        <a:defRPr sz="2200"/>
                      </a:pP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University of Toronto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Western University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NOSM University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Dalhousie University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Memorial University of Newfoundland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McMaster University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University of Manitoba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45241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200"/>
                        <a:t>McGill University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  <p:sp>
        <p:nvSpPr>
          <p:cNvPr id="107" name="TextBox 4"/>
          <p:cNvSpPr txBox="1"/>
          <p:nvPr/>
        </p:nvSpPr>
        <p:spPr>
          <a:xfrm>
            <a:off x="8209058" y="2597425"/>
            <a:ext cx="342038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All applicants unless otherwise stated by individual Programs.</a:t>
            </a:r>
          </a:p>
        </p:txBody>
      </p:sp>
      <p:sp>
        <p:nvSpPr>
          <p:cNvPr id="108" name="TextBox 5"/>
          <p:cNvSpPr txBox="1"/>
          <p:nvPr/>
        </p:nvSpPr>
        <p:spPr>
          <a:xfrm>
            <a:off x="8209058" y="3776143"/>
            <a:ext cx="333642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For 2024- Both 1</a:t>
            </a:r>
            <a:r>
              <a:rPr baseline="30000"/>
              <a:t>st</a:t>
            </a:r>
            <a:r>
              <a:t> </a:t>
            </a:r>
            <a:r>
              <a:rPr u="sng"/>
              <a:t>and</a:t>
            </a:r>
            <a:r>
              <a:t> 2</a:t>
            </a:r>
            <a:r>
              <a:rPr baseline="30000"/>
              <a:t>nd</a:t>
            </a:r>
            <a:r>
              <a:t> rounds CaRMS-NEW</a:t>
            </a:r>
          </a:p>
        </p:txBody>
      </p:sp>
      <p:pic>
        <p:nvPicPr>
          <p:cNvPr id="109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3"/>
          <p:cNvSpPr txBox="1"/>
          <p:nvPr/>
        </p:nvSpPr>
        <p:spPr>
          <a:xfrm>
            <a:off x="436244" y="1423762"/>
            <a:ext cx="11710037" cy="733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u="sng">
                <a:latin typeface="+mj-lt"/>
                <a:ea typeface="+mj-ea"/>
                <a:cs typeface="+mj-cs"/>
                <a:sym typeface="Helvetica"/>
              </a:defRPr>
            </a:pPr>
            <a:r>
              <a:t>2nd Round CaRMS</a:t>
            </a:r>
          </a:p>
          <a:p>
            <a:pPr>
              <a:defRPr b="1" sz="3200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Registration</a:t>
            </a:r>
          </a:p>
          <a:p>
            <a:pPr>
              <a:defRPr sz="3200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March 11th, 2024, 10AM EDT to March 25th, 2024, 10AM EDT</a:t>
            </a:r>
          </a:p>
          <a:p>
            <a:pPr>
              <a:defRPr sz="3200">
                <a:latin typeface="-apple-system"/>
                <a:ea typeface="-apple-system"/>
                <a:cs typeface="-apple-system"/>
                <a:sym typeface="-apple-system"/>
              </a:defRPr>
            </a:pPr>
          </a:p>
          <a:p>
            <a:pPr>
              <a:defRPr sz="3200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Registration is done through the fmproc.com website. Please register with the CaRMS ID format of XX-123-XX-123. Please also provide an accurate email address you wish any correspondence to be sent to</a:t>
            </a:r>
          </a:p>
          <a:p>
            <a:pPr>
              <a:defRPr sz="3200">
                <a:latin typeface="-apple-system"/>
                <a:ea typeface="-apple-system"/>
                <a:cs typeface="-apple-system"/>
                <a:sym typeface="-apple-system"/>
              </a:defRPr>
            </a:pPr>
          </a:p>
          <a:p>
            <a:pPr>
              <a:defRPr b="1" sz="3200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Test window</a:t>
            </a:r>
          </a:p>
          <a:p>
            <a:pPr>
              <a:defRPr sz="3200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March 13</a:t>
            </a:r>
            <a:r>
              <a:rPr baseline="30000"/>
              <a:t>th</a:t>
            </a:r>
            <a:r>
              <a:t>, 2024, 10AM EDT to March 27</a:t>
            </a:r>
            <a:r>
              <a:rPr baseline="30000"/>
              <a:t>th</a:t>
            </a:r>
            <a:r>
              <a:t>, 2024, 10AM EDT</a:t>
            </a:r>
          </a:p>
          <a:p>
            <a:pPr>
              <a:defRPr b="1" sz="3200" u="sng">
                <a:latin typeface="+mj-lt"/>
                <a:ea typeface="+mj-ea"/>
                <a:cs typeface="+mj-cs"/>
                <a:sym typeface="Helvetica"/>
              </a:defRPr>
            </a:pPr>
            <a:r>
              <a:t>Deadlines are FINAL</a:t>
            </a:r>
          </a:p>
          <a:p>
            <a:pPr>
              <a:defRPr b="1" sz="3200">
                <a:latin typeface="-apple-system"/>
                <a:ea typeface="-apple-system"/>
                <a:cs typeface="-apple-system"/>
                <a:sym typeface="-apple-system"/>
              </a:defRPr>
            </a:pPr>
          </a:p>
          <a:p>
            <a:pPr>
              <a:defRPr sz="3200"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 </a:t>
            </a:r>
            <a:endParaRPr b="1" u="sng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2" name="TextBox 4"/>
          <p:cNvSpPr txBox="1"/>
          <p:nvPr/>
        </p:nvSpPr>
        <p:spPr>
          <a:xfrm>
            <a:off x="1093729" y="777430"/>
            <a:ext cx="600308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FMProC Important Dates</a:t>
            </a:r>
          </a:p>
        </p:txBody>
      </p:sp>
      <p:pic>
        <p:nvPicPr>
          <p:cNvPr id="113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0" y="3429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6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"/>
          <p:cNvSpPr txBox="1"/>
          <p:nvPr/>
        </p:nvSpPr>
        <p:spPr>
          <a:xfrm>
            <a:off x="494438" y="739035"/>
            <a:ext cx="527009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Objectives</a:t>
            </a:r>
          </a:p>
        </p:txBody>
      </p:sp>
      <p:sp>
        <p:nvSpPr>
          <p:cNvPr id="116" name="Rectangle 2"/>
          <p:cNvSpPr txBox="1"/>
          <p:nvPr/>
        </p:nvSpPr>
        <p:spPr>
          <a:xfrm>
            <a:off x="693942" y="1962449"/>
            <a:ext cx="11266808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200">
                <a:latin typeface="+mj-lt"/>
                <a:ea typeface="+mj-ea"/>
                <a:cs typeface="+mj-cs"/>
                <a:sym typeface="Helvetica"/>
              </a:defRPr>
            </a:pPr>
            <a:r>
              <a:t>Learn about the FMProC Situational Judgement Test (SJT)</a:t>
            </a:r>
          </a:p>
          <a:p>
            <a:pPr lvl="1" marL="971550" indent="-514350"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Why developed</a:t>
            </a:r>
          </a:p>
          <a:p>
            <a:pPr lvl="1" marL="971550" indent="-514350"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Registration and payment</a:t>
            </a:r>
          </a:p>
          <a:p>
            <a:pPr lvl="1" marL="971550" indent="-514350"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Format and question types</a:t>
            </a:r>
          </a:p>
          <a:p>
            <a:pPr lvl="1" marL="971550" indent="-514350"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Scoring</a:t>
            </a:r>
          </a:p>
          <a:p>
            <a:pPr lvl="1" marL="971550" indent="-514350"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Remote proctoring</a:t>
            </a:r>
          </a:p>
        </p:txBody>
      </p:sp>
      <p:pic>
        <p:nvPicPr>
          <p:cNvPr id="117" name="Audio Recording Sep 20, 2023 at 6:08:35 PM" descr="Audio Recording Sep 20, 2023 at 6:08:35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0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"/>
          <p:cNvSpPr txBox="1"/>
          <p:nvPr/>
        </p:nvSpPr>
        <p:spPr>
          <a:xfrm>
            <a:off x="780188" y="909531"/>
            <a:ext cx="527009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Why?</a:t>
            </a:r>
          </a:p>
        </p:txBody>
      </p:sp>
      <p:sp>
        <p:nvSpPr>
          <p:cNvPr id="120" name="Rectangle 5"/>
          <p:cNvSpPr txBox="1"/>
          <p:nvPr/>
        </p:nvSpPr>
        <p:spPr>
          <a:xfrm>
            <a:off x="780187" y="2011417"/>
            <a:ext cx="10948560" cy="336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Improve psychometric rigor in selection assessment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Address fairness and transparency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Increase diversity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SJTs are good for assessing non-academic attributes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Good predictive validity for SJTs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Need for FM context-specific SJT in Canada</a:t>
            </a:r>
          </a:p>
        </p:txBody>
      </p:sp>
      <p:pic>
        <p:nvPicPr>
          <p:cNvPr id="121" name="Audio Recording Sep 20, 2023 at 6:09:37 PM" descr="Audio Recording Sep 20, 2023 at 6:09:37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4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"/>
          <p:cNvSpPr txBox="1"/>
          <p:nvPr/>
        </p:nvSpPr>
        <p:spPr>
          <a:xfrm>
            <a:off x="780188" y="909531"/>
            <a:ext cx="5270093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How?</a:t>
            </a:r>
          </a:p>
        </p:txBody>
      </p:sp>
      <p:sp>
        <p:nvSpPr>
          <p:cNvPr id="124" name="Rectangle 5"/>
          <p:cNvSpPr txBox="1"/>
          <p:nvPr/>
        </p:nvSpPr>
        <p:spPr>
          <a:xfrm>
            <a:off x="780187" y="2011416"/>
            <a:ext cx="10948560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2021-Scenario contextualization for Canada FM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2021- Pilot and evaluation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2022- Live 6 Programs 1</a:t>
            </a:r>
            <a:r>
              <a:rPr baseline="30000"/>
              <a:t>st</a:t>
            </a:r>
            <a:r>
              <a:t> round CaRMS and evaluation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2023- Live 13 Programs 1</a:t>
            </a:r>
            <a:r>
              <a:rPr baseline="30000"/>
              <a:t>st</a:t>
            </a:r>
            <a:r>
              <a:t> round CaRMS and evaluation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2023- Further scenario development and practice scenarios</a:t>
            </a:r>
          </a:p>
        </p:txBody>
      </p:sp>
      <p:pic>
        <p:nvPicPr>
          <p:cNvPr id="125" name="Audio Recording Sep 20, 2023 at 6:10:22 PM" descr="Audio Recording Sep 20, 2023 at 6:10:22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"/>
          <p:cNvSpPr txBox="1"/>
          <p:nvPr/>
        </p:nvSpPr>
        <p:spPr>
          <a:xfrm>
            <a:off x="611513" y="401685"/>
            <a:ext cx="5270093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latin typeface="+mj-lt"/>
                <a:ea typeface="+mj-ea"/>
                <a:cs typeface="+mj-cs"/>
                <a:sym typeface="Helvetica"/>
              </a:defRPr>
            </a:pPr>
            <a:r>
              <a:t>What?</a:t>
            </a:r>
          </a:p>
          <a:p>
            <a:pPr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t>Test format</a:t>
            </a:r>
          </a:p>
        </p:txBody>
      </p:sp>
      <p:sp>
        <p:nvSpPr>
          <p:cNvPr id="128" name="Rectangle 3"/>
          <p:cNvSpPr txBox="1"/>
          <p:nvPr/>
        </p:nvSpPr>
        <p:spPr>
          <a:xfrm>
            <a:off x="780188" y="1984712"/>
            <a:ext cx="10948560" cy="357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Online test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75 minutes (accommodation available, </a:t>
            </a:r>
            <a:r>
              <a:rPr b="1"/>
              <a:t>request before registration ends</a:t>
            </a:r>
            <a:r>
              <a:t>)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ENG and FR delivery (same content) – only sit once in preferred language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CaRMS ID to access once registered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Photo identity confirmation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Examples/guidance provided at start and on web-site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Random photo proctoring</a:t>
            </a:r>
          </a:p>
          <a:p>
            <a:pPr marL="457200" indent="-4572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25-30 FM-specific scenarios; rating and ranking questions</a:t>
            </a:r>
          </a:p>
        </p:txBody>
      </p:sp>
      <p:pic>
        <p:nvPicPr>
          <p:cNvPr id="129" name="Audio Recording Sep 20, 2023 at 6:12:44 PM" descr="Audio Recording Sep 20, 2023 at 6:12:44 PM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28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2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"/>
          <p:cNvSpPr txBox="1"/>
          <p:nvPr/>
        </p:nvSpPr>
        <p:spPr>
          <a:xfrm>
            <a:off x="780188" y="410562"/>
            <a:ext cx="680244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latin typeface="+mj-lt"/>
                <a:ea typeface="+mj-ea"/>
                <a:cs typeface="+mj-cs"/>
                <a:sym typeface="Helvetica"/>
              </a:defRPr>
            </a:pPr>
            <a:r>
              <a:t>What?</a:t>
            </a:r>
          </a:p>
          <a:p>
            <a:pPr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Rating Questions</a:t>
            </a:r>
          </a:p>
        </p:txBody>
      </p:sp>
      <p:sp>
        <p:nvSpPr>
          <p:cNvPr id="134" name="Rectangle 3"/>
          <p:cNvSpPr txBox="1"/>
          <p:nvPr/>
        </p:nvSpPr>
        <p:spPr>
          <a:xfrm>
            <a:off x="780188" y="1841242"/>
            <a:ext cx="10948560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Scenario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Set of up to 8 responses for a FM Resident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Rate each response </a:t>
            </a:r>
            <a:r>
              <a:rPr i="1" u="sng"/>
              <a:t>independently</a:t>
            </a:r>
            <a:r>
              <a:t> about desirability;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“</a:t>
            </a:r>
            <a:r>
              <a:rPr i="1"/>
              <a:t>How desirable are each of the following responses in this situation? (Extremely desirable; slightly desirable; neither desirable nor undesirable, slightly undesirable; extremely undesirable)” </a:t>
            </a:r>
            <a:endParaRPr i="1"/>
          </a:p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35" name="Audio Recording Sep 20, 2023 at 6:16:54 PM" descr="Audio Recording Sep 20, 2023 at 6:16:54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689600" y="30226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2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3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4"/>
          <p:cNvSpPr txBox="1"/>
          <p:nvPr/>
        </p:nvSpPr>
        <p:spPr>
          <a:xfrm>
            <a:off x="780188" y="410562"/>
            <a:ext cx="680244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latin typeface="+mj-lt"/>
                <a:ea typeface="+mj-ea"/>
                <a:cs typeface="+mj-cs"/>
                <a:sym typeface="Helvetica"/>
              </a:defRPr>
            </a:pPr>
            <a:r>
              <a:t>What?</a:t>
            </a:r>
          </a:p>
          <a:p>
            <a:pPr>
              <a:defRPr sz="4000">
                <a:solidFill>
                  <a:srgbClr val="0070C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Rating Questions</a:t>
            </a:r>
          </a:p>
        </p:txBody>
      </p:sp>
      <p:sp>
        <p:nvSpPr>
          <p:cNvPr id="138" name="Rectangle 1"/>
          <p:cNvSpPr txBox="1"/>
          <p:nvPr/>
        </p:nvSpPr>
        <p:spPr>
          <a:xfrm>
            <a:off x="780188" y="1989751"/>
            <a:ext cx="9932581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Scoring;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Each item out of 4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Responses marked independently of each other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Score based on degree of separation/proximity from Scoring Key response</a:t>
            </a:r>
          </a:p>
        </p:txBody>
      </p:sp>
      <p:pic>
        <p:nvPicPr>
          <p:cNvPr id="139" name="Audio Recording Sep 20, 2023 at 6:19:42 PM" descr="Audio Recording Sep 20, 2023 at 6:19:42 PM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283200" y="259480"/>
            <a:ext cx="571500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0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appledVTI">
  <a:themeElements>
    <a:clrScheme name="Dappled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0000FF"/>
      </a:hlink>
      <a:folHlink>
        <a:srgbClr val="FF00FF"/>
      </a:folHlink>
    </a:clrScheme>
    <a:fontScheme name="Dappled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apple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appledVTI">
  <a:themeElements>
    <a:clrScheme name="Dappled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0000FF"/>
      </a:hlink>
      <a:folHlink>
        <a:srgbClr val="FF00FF"/>
      </a:folHlink>
    </a:clrScheme>
    <a:fontScheme name="DappledVTI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appled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Next LT Pro"/>
            <a:ea typeface="Avenir Next LT Pro"/>
            <a:cs typeface="Avenir Next LT Pro"/>
            <a:sym typeface="Avenir Next LT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